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3" r:id="rId9"/>
    <p:sldId id="268" r:id="rId10"/>
    <p:sldId id="270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9F"/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79" autoAdjust="0"/>
    <p:restoredTop sz="93741" autoAdjust="0"/>
  </p:normalViewPr>
  <p:slideViewPr>
    <p:cSldViewPr>
      <p:cViewPr varScale="1">
        <p:scale>
          <a:sx n="44" d="100"/>
          <a:sy n="44" d="100"/>
        </p:scale>
        <p:origin x="9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093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just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6120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5350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053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51500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70501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524000" y="2801047"/>
            <a:ext cx="6781800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000" spc="-105" dirty="0">
                <a:solidFill>
                  <a:srgbClr val="FFFFFF"/>
                </a:solidFill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10000" spc="-105" dirty="0">
                <a:solidFill>
                  <a:srgbClr val="FFFFFF"/>
                </a:solidFill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0A471AA-57F3-1F73-6F23-EE415A87C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923618"/>
            <a:ext cx="14249400" cy="81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7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9CFEC0-01DE-E322-CE69-151139CE870C}"/>
              </a:ext>
            </a:extLst>
          </p:cNvPr>
          <p:cNvSpPr txBox="1"/>
          <p:nvPr/>
        </p:nvSpPr>
        <p:spPr>
          <a:xfrm>
            <a:off x="10990943" y="940476"/>
            <a:ext cx="7315200" cy="7463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000" dirty="0"/>
              <a:t>Most popular content categories -Animals &amp; Science 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000" dirty="0"/>
              <a:t>Least popular - Public Speaking and Veganism</a:t>
            </a:r>
          </a:p>
          <a:p>
            <a:pPr>
              <a:lnSpc>
                <a:spcPct val="150000"/>
              </a:lnSpc>
            </a:pPr>
            <a:r>
              <a:rPr lang="en-IN" sz="3000" dirty="0"/>
              <a:t>This means people like real-life and factual content the most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000" dirty="0"/>
              <a:t>January Month has highest posts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3000" dirty="0"/>
              <a:t>Reaction on popular content category “Animal” has  1897 reactions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9324"/>
            <a:chOff x="0" y="0"/>
            <a:chExt cx="11564591" cy="507909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8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</a:rPr>
                <a:t>Problem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</a:rPr>
                <a:t>Process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</a:rPr>
                <a:t>Insights</a:t>
              </a:r>
            </a:p>
            <a:p>
              <a:pPr marL="457200" indent="-4572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28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320090" y="276403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326090" y="266811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209833" y="4560574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B4734B-8C54-7D27-026B-C4F0D8EF6211}"/>
              </a:ext>
            </a:extLst>
          </p:cNvPr>
          <p:cNvSpPr txBox="1"/>
          <p:nvPr/>
        </p:nvSpPr>
        <p:spPr>
          <a:xfrm>
            <a:off x="7830224" y="2764034"/>
            <a:ext cx="8406944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/>
              <a:t>Social Buzz is a social media and content creation company</a:t>
            </a:r>
            <a:r>
              <a:rPr lang="en-US" sz="2400" dirty="0">
                <a:solidFill>
                  <a:srgbClr val="000000"/>
                </a:solidFill>
              </a:rPr>
              <a:t> where content is at center stage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They </a:t>
            </a:r>
            <a:r>
              <a:rPr lang="en-US" sz="2400" dirty="0">
                <a:solidFill>
                  <a:srgbClr val="000000"/>
                </a:solidFill>
              </a:rPr>
              <a:t>keep users anonymous and track them through their reactions</a:t>
            </a:r>
            <a:endParaRPr lang="en-US" sz="2400" b="0" i="0" u="none" strike="noStrike" baseline="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They need external expertise to help them </a:t>
            </a:r>
            <a:r>
              <a:rPr lang="en-US" sz="2400" dirty="0">
                <a:solidFill>
                  <a:srgbClr val="000000"/>
                </a:solidFill>
              </a:rPr>
              <a:t>manage their highly complex data </a:t>
            </a:r>
          </a:p>
          <a:p>
            <a:pPr algn="ctr">
              <a:lnSpc>
                <a:spcPct val="150000"/>
              </a:lnSpc>
            </a:pPr>
            <a:r>
              <a:rPr lang="en-IN" sz="2400" b="1" u="sng" dirty="0"/>
              <a:t>Client’s Requirements 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An audit of their big data practice 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 Recommendations for a successful IPO 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 An analysis of their content categories that highlights the top 5 categories with the largest aggregate popularity </a:t>
            </a:r>
            <a:endParaRPr lang="en-IN" sz="2400" dirty="0"/>
          </a:p>
          <a:p>
            <a:pPr algn="just"/>
            <a:endParaRPr lang="en-US" sz="2800" dirty="0">
              <a:solidFill>
                <a:srgbClr val="000000"/>
              </a:solidFill>
            </a:endParaRPr>
          </a:p>
          <a:p>
            <a:pPr algn="just"/>
            <a:endParaRPr lang="en-US" sz="2800" b="0" i="0" u="none" strike="noStrike" baseline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23212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763170" y="1028700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5143F-FB4B-9447-FB6A-C786067936FB}"/>
              </a:ext>
            </a:extLst>
          </p:cNvPr>
          <p:cNvSpPr txBox="1"/>
          <p:nvPr/>
        </p:nvSpPr>
        <p:spPr>
          <a:xfrm>
            <a:off x="1349079" y="5498193"/>
            <a:ext cx="9533325" cy="3894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Huge Data - Over 100000 per day and 36500000 of content everyday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As per client’s requirement – Top 5 Content Categories with high aggregate popularity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4" cy="9474693"/>
            <a:chOff x="0" y="0"/>
            <a:chExt cx="13253125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625370" y="1825527"/>
            <a:ext cx="8010766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6" y="7209654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43639" y="7209654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2115800" y="127720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776131" y="3465221"/>
            <a:ext cx="752144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8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D66041-033C-276D-DB64-95302F2E1730}"/>
              </a:ext>
            </a:extLst>
          </p:cNvPr>
          <p:cNvSpPr txBox="1"/>
          <p:nvPr/>
        </p:nvSpPr>
        <p:spPr>
          <a:xfrm>
            <a:off x="12889600" y="1632940"/>
            <a:ext cx="652743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Andrew Fleming </a:t>
            </a: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Chief Technical Architect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5A196D-7010-E46F-1FF4-D64651F1A7ED}"/>
              </a:ext>
            </a:extLst>
          </p:cNvPr>
          <p:cNvSpPr txBox="1"/>
          <p:nvPr/>
        </p:nvSpPr>
        <p:spPr>
          <a:xfrm>
            <a:off x="12568140" y="4480216"/>
            <a:ext cx="652743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Marcus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Rompton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Senior Principle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BC597C-ACA7-5626-5A5D-D7A148AE199E}"/>
              </a:ext>
            </a:extLst>
          </p:cNvPr>
          <p:cNvSpPr txBox="1"/>
          <p:nvPr/>
        </p:nvSpPr>
        <p:spPr>
          <a:xfrm>
            <a:off x="11020013" y="7326351"/>
            <a:ext cx="9623684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Kamna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Analyst</a:t>
            </a:r>
            <a:endParaRPr lang="en-US" sz="28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CC3A93-7A31-28EE-9577-A8CA7F4B27A3}"/>
              </a:ext>
            </a:extLst>
          </p:cNvPr>
          <p:cNvSpPr txBox="1"/>
          <p:nvPr/>
        </p:nvSpPr>
        <p:spPr>
          <a:xfrm>
            <a:off x="5865629" y="2866863"/>
            <a:ext cx="68045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585E95-13D2-EC57-4B22-49D315AD8F4B}"/>
              </a:ext>
            </a:extLst>
          </p:cNvPr>
          <p:cNvSpPr txBox="1"/>
          <p:nvPr/>
        </p:nvSpPr>
        <p:spPr>
          <a:xfrm>
            <a:off x="7777532" y="4421228"/>
            <a:ext cx="68045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467B44-F533-03C8-BD03-931B7190FBA0}"/>
              </a:ext>
            </a:extLst>
          </p:cNvPr>
          <p:cNvSpPr txBox="1"/>
          <p:nvPr/>
        </p:nvSpPr>
        <p:spPr>
          <a:xfrm>
            <a:off x="9531036" y="6147452"/>
            <a:ext cx="68045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BBC9B8-3B61-A4FC-0F3E-3C11218B0A29}"/>
              </a:ext>
            </a:extLst>
          </p:cNvPr>
          <p:cNvSpPr txBox="1"/>
          <p:nvPr/>
        </p:nvSpPr>
        <p:spPr>
          <a:xfrm>
            <a:off x="11312310" y="7828620"/>
            <a:ext cx="68045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8BFC91-DE26-0F4D-7390-B4A79685CCC7}"/>
              </a:ext>
            </a:extLst>
          </p:cNvPr>
          <p:cNvSpPr txBox="1"/>
          <p:nvPr/>
        </p:nvSpPr>
        <p:spPr>
          <a:xfrm>
            <a:off x="4074477" y="1471232"/>
            <a:ext cx="503519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chemeClr val="bg1"/>
                </a:solidFill>
              </a:rPr>
              <a:t>Data Understanding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990060" y="7088513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0825" y="3314700"/>
            <a:ext cx="3098469" cy="1167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spc="-80" dirty="0">
                <a:solidFill>
                  <a:srgbClr val="000000"/>
                </a:solidFill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8200451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72030" y="7088513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54000" y="7064927"/>
            <a:ext cx="2972219" cy="881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A17418-6654-AB14-33A6-7D959CB29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431" y="83825"/>
            <a:ext cx="14020799" cy="69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1D28A4D-AA67-899C-36F9-7EC02E73B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1" y="1383832"/>
            <a:ext cx="13112100" cy="798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5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0AF55FA-C88D-4364-799F-A6223834A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31450"/>
            <a:ext cx="12933846" cy="78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1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218</Words>
  <Application>Microsoft Office PowerPoint</Application>
  <PresentationFormat>Custom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Graphik Regular</vt:lpstr>
      <vt:lpstr>Calibri</vt:lpstr>
      <vt:lpstr>Arial</vt:lpstr>
      <vt:lpstr>Wingdings</vt:lpstr>
      <vt:lpstr>Clear Sans Regular Bold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Kamna Kumar</cp:lastModifiedBy>
  <cp:revision>16</cp:revision>
  <dcterms:created xsi:type="dcterms:W3CDTF">2006-08-16T00:00:00Z</dcterms:created>
  <dcterms:modified xsi:type="dcterms:W3CDTF">2023-08-10T10:22:12Z</dcterms:modified>
  <dc:identifier>DAEhDyfaYKE</dc:identifier>
</cp:coreProperties>
</file>